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57" r:id="rId3"/>
    <p:sldId id="258" r:id="rId4"/>
    <p:sldId id="266" r:id="rId5"/>
    <p:sldId id="267" r:id="rId6"/>
    <p:sldId id="268" r:id="rId7"/>
    <p:sldId id="259" r:id="rId8"/>
    <p:sldId id="260" r:id="rId9"/>
    <p:sldId id="261" r:id="rId10"/>
    <p:sldId id="262" r:id="rId11"/>
    <p:sldId id="263" r:id="rId12"/>
    <p:sldId id="264" r:id="rId13"/>
    <p:sldId id="265"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182"/>
    <p:restoredTop sz="78722"/>
  </p:normalViewPr>
  <p:slideViewPr>
    <p:cSldViewPr snapToGrid="0" snapToObjects="1">
      <p:cViewPr varScale="1">
        <p:scale>
          <a:sx n="96" d="100"/>
          <a:sy n="96" d="100"/>
        </p:scale>
        <p:origin x="25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4EDFFC-1852-0C40-807A-E9507AFAA5DA}" type="datetimeFigureOut">
              <a:rPr lang="en-US" smtClean="0"/>
              <a:t>2/3/20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437BF4-AA6C-7849-AD76-4E0F5BA7D18B}" type="slidenum">
              <a:rPr lang="en-US" smtClean="0"/>
              <a:t>‹#›</a:t>
            </a:fld>
            <a:endParaRPr lang="en-US"/>
          </a:p>
        </p:txBody>
      </p:sp>
    </p:spTree>
    <p:extLst>
      <p:ext uri="{BB962C8B-B14F-4D97-AF65-F5344CB8AC3E}">
        <p14:creationId xmlns:p14="http://schemas.microsoft.com/office/powerpoint/2010/main" val="4175204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37BF4-AA6C-7849-AD76-4E0F5BA7D18B}" type="slidenum">
              <a:rPr lang="en-US" smtClean="0"/>
              <a:t>23</a:t>
            </a:fld>
            <a:endParaRPr lang="en-US"/>
          </a:p>
        </p:txBody>
      </p:sp>
    </p:spTree>
    <p:extLst>
      <p:ext uri="{BB962C8B-B14F-4D97-AF65-F5344CB8AC3E}">
        <p14:creationId xmlns:p14="http://schemas.microsoft.com/office/powerpoint/2010/main" val="3159117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Exercise 3</a:t>
            </a:r>
          </a:p>
        </p:txBody>
      </p:sp>
      <p:sp>
        <p:nvSpPr>
          <p:cNvPr id="4" name="Slide Number Placeholder 3"/>
          <p:cNvSpPr>
            <a:spLocks noGrp="1"/>
          </p:cNvSpPr>
          <p:nvPr>
            <p:ph type="sldNum" sz="quarter" idx="5"/>
          </p:nvPr>
        </p:nvSpPr>
        <p:spPr/>
        <p:txBody>
          <a:bodyPr/>
          <a:lstStyle/>
          <a:p>
            <a:fld id="{AB437BF4-AA6C-7849-AD76-4E0F5BA7D18B}" type="slidenum">
              <a:rPr lang="en-US" smtClean="0"/>
              <a:t>24</a:t>
            </a:fld>
            <a:endParaRPr lang="en-US"/>
          </a:p>
        </p:txBody>
      </p:sp>
    </p:spTree>
    <p:extLst>
      <p:ext uri="{BB962C8B-B14F-4D97-AF65-F5344CB8AC3E}">
        <p14:creationId xmlns:p14="http://schemas.microsoft.com/office/powerpoint/2010/main" val="1451468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E5D59-3730-7E42-B83F-6E430AEE1B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0AC732-35D9-4846-8BCB-C33A0FA0BE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D116D2-2F8C-F94F-BDDC-D6CEA29F6BEF}"/>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5" name="Footer Placeholder 4">
            <a:extLst>
              <a:ext uri="{FF2B5EF4-FFF2-40B4-BE49-F238E27FC236}">
                <a16:creationId xmlns:a16="http://schemas.microsoft.com/office/drawing/2014/main" id="{4D596BA5-AD28-FC40-A2D7-5CC3F6A25D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32DCA6-9F95-7640-BB61-16C6528F02F0}"/>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3821135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64420-1C02-3740-AAE0-59579D6225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0FBEB0-2F0E-0149-B3A6-1896DE5D0D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652981-00A5-324B-89ED-EC65EF92E5DB}"/>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5" name="Footer Placeholder 4">
            <a:extLst>
              <a:ext uri="{FF2B5EF4-FFF2-40B4-BE49-F238E27FC236}">
                <a16:creationId xmlns:a16="http://schemas.microsoft.com/office/drawing/2014/main" id="{2A95C1D8-F16C-ED47-BFBA-24D1AD7DD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EC9EB7-4A21-164B-AA1F-CF7442174661}"/>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3859538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0B1A6F-E0B4-4840-A34F-D389D4CA33E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A6AB27D-FD69-0045-823F-652646A47FA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4BE3EE-9FA9-E748-BC69-6742A45CC0CC}"/>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5" name="Footer Placeholder 4">
            <a:extLst>
              <a:ext uri="{FF2B5EF4-FFF2-40B4-BE49-F238E27FC236}">
                <a16:creationId xmlns:a16="http://schemas.microsoft.com/office/drawing/2014/main" id="{78C9FC50-E5C4-2C4C-91BE-FF1A0ADA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E16C22-547B-FA4B-B5B5-CAAB0F677B7A}"/>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3570065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B1A82-A4CD-1E42-A9DE-91B360B378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FDB7CA-07C7-F644-91C2-4605F2FC26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17FAD7-BC25-FD4D-A944-651E7EDFBA8D}"/>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5" name="Footer Placeholder 4">
            <a:extLst>
              <a:ext uri="{FF2B5EF4-FFF2-40B4-BE49-F238E27FC236}">
                <a16:creationId xmlns:a16="http://schemas.microsoft.com/office/drawing/2014/main" id="{8D61D416-74FC-4047-919E-7F62F6E8C0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D0F4FA-B3C6-8A4A-B5BB-5F86491B4227}"/>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1935479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B9B00-FCAC-B844-A1B9-0530C915353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92D090-CFFF-B546-9813-451E045FE9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2BEDE3F-3265-8147-9841-07F1D2B22ADA}"/>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5" name="Footer Placeholder 4">
            <a:extLst>
              <a:ext uri="{FF2B5EF4-FFF2-40B4-BE49-F238E27FC236}">
                <a16:creationId xmlns:a16="http://schemas.microsoft.com/office/drawing/2014/main" id="{A372EEC5-7A02-4945-9983-C52B17A87F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F5CF1B-BBA8-8A48-9177-CC91D27E25EC}"/>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1714900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52340-3DB7-2F4F-8BBE-D93FBB3C8B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FC186E-FB0B-D84A-ACE9-304B827D4B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F8FF499-9B78-BE41-9942-7EADB67FC3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AECE5E-BBD3-264B-9572-94603BAFB92F}"/>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6" name="Footer Placeholder 5">
            <a:extLst>
              <a:ext uri="{FF2B5EF4-FFF2-40B4-BE49-F238E27FC236}">
                <a16:creationId xmlns:a16="http://schemas.microsoft.com/office/drawing/2014/main" id="{D86BED27-136A-5545-BF35-DD4ACC53C1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D17840-3C1B-4E40-8007-739A03DB937A}"/>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28195468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F0C2-33FA-D240-B398-546FE46BE3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F28BC58-1EDB-354A-8E23-2870F16CA4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90992C-25F9-714C-8F3F-DCCB108D3B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31048C-E247-BC44-8495-EE51E40E67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271C665-4270-F74C-8D29-D2A7E29CEDE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D7C5CA4-4C29-4342-9853-175CAA9429E6}"/>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8" name="Footer Placeholder 7">
            <a:extLst>
              <a:ext uri="{FF2B5EF4-FFF2-40B4-BE49-F238E27FC236}">
                <a16:creationId xmlns:a16="http://schemas.microsoft.com/office/drawing/2014/main" id="{3368C59E-2F71-A243-A08E-BC45996BFF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D5281E-C230-D247-9E95-2D83E72F6836}"/>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365941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A4A26-ABE0-DB46-B02B-155AF545CE6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56D65E-86BF-7B42-86F4-6E0AF9F66968}"/>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4" name="Footer Placeholder 3">
            <a:extLst>
              <a:ext uri="{FF2B5EF4-FFF2-40B4-BE49-F238E27FC236}">
                <a16:creationId xmlns:a16="http://schemas.microsoft.com/office/drawing/2014/main" id="{F05ACF01-D29A-4C40-892C-19783B997C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7CE51E-4B83-1F43-ABE7-CDB7FF6202D9}"/>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196575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BBA04D-25BE-7944-A7BB-70ECCD729A5F}"/>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3" name="Footer Placeholder 2">
            <a:extLst>
              <a:ext uri="{FF2B5EF4-FFF2-40B4-BE49-F238E27FC236}">
                <a16:creationId xmlns:a16="http://schemas.microsoft.com/office/drawing/2014/main" id="{321AB902-DCEB-8A43-922E-BB265E2300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ABBDFEB-4383-BA4E-835B-F4DC96585701}"/>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664576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53A4C-E9A2-E54F-A364-82D263C5CC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420F87-74B4-2948-B0CC-6B5D299F69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DE13490-E683-E840-981C-71077CCD53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80B9DF-41C2-1141-AF45-297A3A5DDBC6}"/>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6" name="Footer Placeholder 5">
            <a:extLst>
              <a:ext uri="{FF2B5EF4-FFF2-40B4-BE49-F238E27FC236}">
                <a16:creationId xmlns:a16="http://schemas.microsoft.com/office/drawing/2014/main" id="{CF8097A3-0D85-1B4C-807A-AB03AC3BC1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229BAD-1795-D943-B44A-0DFCEC073FEC}"/>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2783639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6C2CE-6379-2845-96FA-3AC41019A0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1FD57B0-E931-2E4D-84F2-59888C6D49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17574C4-27DD-7444-A4DD-4C2BCE587E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04D97C-34D7-8F4F-A90A-D88CFA0B8349}"/>
              </a:ext>
            </a:extLst>
          </p:cNvPr>
          <p:cNvSpPr>
            <a:spLocks noGrp="1"/>
          </p:cNvSpPr>
          <p:nvPr>
            <p:ph type="dt" sz="half" idx="10"/>
          </p:nvPr>
        </p:nvSpPr>
        <p:spPr/>
        <p:txBody>
          <a:bodyPr/>
          <a:lstStyle/>
          <a:p>
            <a:fld id="{119F92FD-8740-0C4E-A7FB-2117FCE13F0A}" type="datetimeFigureOut">
              <a:rPr lang="en-US" smtClean="0"/>
              <a:t>2/3/20</a:t>
            </a:fld>
            <a:endParaRPr lang="en-US"/>
          </a:p>
        </p:txBody>
      </p:sp>
      <p:sp>
        <p:nvSpPr>
          <p:cNvPr id="6" name="Footer Placeholder 5">
            <a:extLst>
              <a:ext uri="{FF2B5EF4-FFF2-40B4-BE49-F238E27FC236}">
                <a16:creationId xmlns:a16="http://schemas.microsoft.com/office/drawing/2014/main" id="{18A0CEA8-364A-EF47-8961-8906795409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504949-DDCF-0246-B5D0-181F75237AFE}"/>
              </a:ext>
            </a:extLst>
          </p:cNvPr>
          <p:cNvSpPr>
            <a:spLocks noGrp="1"/>
          </p:cNvSpPr>
          <p:nvPr>
            <p:ph type="sldNum" sz="quarter" idx="12"/>
          </p:nvPr>
        </p:nvSpPr>
        <p:spPr/>
        <p:txBody>
          <a:bodyPr/>
          <a:lstStyle/>
          <a:p>
            <a:fld id="{00981824-C6D3-6245-8127-38C061FE77D8}" type="slidenum">
              <a:rPr lang="en-US" smtClean="0"/>
              <a:t>‹#›</a:t>
            </a:fld>
            <a:endParaRPr lang="en-US"/>
          </a:p>
        </p:txBody>
      </p:sp>
    </p:spTree>
    <p:extLst>
      <p:ext uri="{BB962C8B-B14F-4D97-AF65-F5344CB8AC3E}">
        <p14:creationId xmlns:p14="http://schemas.microsoft.com/office/powerpoint/2010/main" val="1710744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A77CDB-1D66-AC43-8FD0-BD8E6461BE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3D1187-D2B7-CF4C-BDD1-5E260223E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2728E3-6E23-4646-B514-29367E61FC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9F92FD-8740-0C4E-A7FB-2117FCE13F0A}" type="datetimeFigureOut">
              <a:rPr lang="en-US" smtClean="0"/>
              <a:t>2/3/20</a:t>
            </a:fld>
            <a:endParaRPr lang="en-US"/>
          </a:p>
        </p:txBody>
      </p:sp>
      <p:sp>
        <p:nvSpPr>
          <p:cNvPr id="5" name="Footer Placeholder 4">
            <a:extLst>
              <a:ext uri="{FF2B5EF4-FFF2-40B4-BE49-F238E27FC236}">
                <a16:creationId xmlns:a16="http://schemas.microsoft.com/office/drawing/2014/main" id="{8FAE6E14-CDD5-3E40-89D5-62F9A20ABA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2DDAFAC-3BD3-1242-889A-D4F8970D0A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981824-C6D3-6245-8127-38C061FE77D8}" type="slidenum">
              <a:rPr lang="en-US" smtClean="0"/>
              <a:t>‹#›</a:t>
            </a:fld>
            <a:endParaRPr lang="en-US"/>
          </a:p>
        </p:txBody>
      </p:sp>
    </p:spTree>
    <p:extLst>
      <p:ext uri="{BB962C8B-B14F-4D97-AF65-F5344CB8AC3E}">
        <p14:creationId xmlns:p14="http://schemas.microsoft.com/office/powerpoint/2010/main" val="24554035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s3.amazonaws.com/assets.datacamp.com/blog_assets/Numpy_Python_Cheat_Sheet.pdf" TargetMode="External"/><Relationship Id="rId2" Type="http://schemas.openxmlformats.org/officeDocument/2006/relationships/hyperlink" Target="https://docs.scipy.org/doc/numpy/reference/"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37C78-12AD-224D-9531-FA145D746FB8}"/>
              </a:ext>
            </a:extLst>
          </p:cNvPr>
          <p:cNvSpPr>
            <a:spLocks noGrp="1"/>
          </p:cNvSpPr>
          <p:nvPr>
            <p:ph type="ctrTitle"/>
          </p:nvPr>
        </p:nvSpPr>
        <p:spPr/>
        <p:txBody>
          <a:bodyPr/>
          <a:lstStyle/>
          <a:p>
            <a:r>
              <a:rPr lang="en-US" dirty="0"/>
              <a:t>CS1070: Taming Big Data</a:t>
            </a:r>
          </a:p>
        </p:txBody>
      </p:sp>
      <p:sp>
        <p:nvSpPr>
          <p:cNvPr id="3" name="Subtitle 2">
            <a:extLst>
              <a:ext uri="{FF2B5EF4-FFF2-40B4-BE49-F238E27FC236}">
                <a16:creationId xmlns:a16="http://schemas.microsoft.com/office/drawing/2014/main" id="{B2D9D9E1-FAD1-7645-828D-C49D5DEC9271}"/>
              </a:ext>
            </a:extLst>
          </p:cNvPr>
          <p:cNvSpPr>
            <a:spLocks noGrp="1"/>
          </p:cNvSpPr>
          <p:nvPr>
            <p:ph type="subTitle" idx="1"/>
          </p:nvPr>
        </p:nvSpPr>
        <p:spPr/>
        <p:txBody>
          <a:bodyPr/>
          <a:lstStyle/>
          <a:p>
            <a:r>
              <a:rPr lang="en-US" dirty="0" err="1"/>
              <a:t>Numpy</a:t>
            </a:r>
            <a:r>
              <a:rPr lang="en-US" dirty="0"/>
              <a:t>, Pandas and </a:t>
            </a:r>
            <a:r>
              <a:rPr lang="en-US" dirty="0" err="1"/>
              <a:t>DataFrames</a:t>
            </a:r>
            <a:endParaRPr lang="en-US" dirty="0"/>
          </a:p>
        </p:txBody>
      </p:sp>
    </p:spTree>
    <p:extLst>
      <p:ext uri="{BB962C8B-B14F-4D97-AF65-F5344CB8AC3E}">
        <p14:creationId xmlns:p14="http://schemas.microsoft.com/office/powerpoint/2010/main" val="30745747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C0AEC-33F5-2343-84CC-E9368B15BC69}"/>
              </a:ext>
            </a:extLst>
          </p:cNvPr>
          <p:cNvSpPr>
            <a:spLocks noGrp="1"/>
          </p:cNvSpPr>
          <p:nvPr>
            <p:ph type="title"/>
          </p:nvPr>
        </p:nvSpPr>
        <p:spPr/>
        <p:txBody>
          <a:bodyPr/>
          <a:lstStyle/>
          <a:p>
            <a:r>
              <a:rPr lang="en-US" dirty="0"/>
              <a:t>Creating </a:t>
            </a:r>
            <a:r>
              <a:rPr lang="en-US" dirty="0" err="1"/>
              <a:t>Numpy</a:t>
            </a:r>
            <a:r>
              <a:rPr lang="en-US" dirty="0"/>
              <a:t> Arrays</a:t>
            </a:r>
          </a:p>
        </p:txBody>
      </p:sp>
      <p:pic>
        <p:nvPicPr>
          <p:cNvPr id="8" name="Picture 7">
            <a:extLst>
              <a:ext uri="{FF2B5EF4-FFF2-40B4-BE49-F238E27FC236}">
                <a16:creationId xmlns:a16="http://schemas.microsoft.com/office/drawing/2014/main" id="{CDC35B61-EC43-9F4C-B08E-7EE3DCF69411}"/>
              </a:ext>
            </a:extLst>
          </p:cNvPr>
          <p:cNvPicPr>
            <a:picLocks noChangeAspect="1"/>
          </p:cNvPicPr>
          <p:nvPr/>
        </p:nvPicPr>
        <p:blipFill>
          <a:blip r:embed="rId2"/>
          <a:stretch>
            <a:fillRect/>
          </a:stretch>
        </p:blipFill>
        <p:spPr>
          <a:xfrm>
            <a:off x="2292350" y="2381250"/>
            <a:ext cx="7607300" cy="2095500"/>
          </a:xfrm>
          <a:prstGeom prst="rect">
            <a:avLst/>
          </a:prstGeom>
        </p:spPr>
      </p:pic>
    </p:spTree>
    <p:extLst>
      <p:ext uri="{BB962C8B-B14F-4D97-AF65-F5344CB8AC3E}">
        <p14:creationId xmlns:p14="http://schemas.microsoft.com/office/powerpoint/2010/main" val="1139975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72774-A421-3B4A-BED5-4D24E11B37A6}"/>
              </a:ext>
            </a:extLst>
          </p:cNvPr>
          <p:cNvSpPr>
            <a:spLocks noGrp="1"/>
          </p:cNvSpPr>
          <p:nvPr>
            <p:ph type="title"/>
          </p:nvPr>
        </p:nvSpPr>
        <p:spPr/>
        <p:txBody>
          <a:bodyPr/>
          <a:lstStyle/>
          <a:p>
            <a:r>
              <a:rPr lang="en-US" dirty="0"/>
              <a:t>Computing the Mean w/ Lists vs Arrays</a:t>
            </a:r>
          </a:p>
        </p:txBody>
      </p:sp>
      <p:pic>
        <p:nvPicPr>
          <p:cNvPr id="4" name="Picture 3">
            <a:extLst>
              <a:ext uri="{FF2B5EF4-FFF2-40B4-BE49-F238E27FC236}">
                <a16:creationId xmlns:a16="http://schemas.microsoft.com/office/drawing/2014/main" id="{0FA84E50-441A-6E43-BF0E-68113C4C92A5}"/>
              </a:ext>
            </a:extLst>
          </p:cNvPr>
          <p:cNvPicPr>
            <a:picLocks noChangeAspect="1"/>
          </p:cNvPicPr>
          <p:nvPr/>
        </p:nvPicPr>
        <p:blipFill>
          <a:blip r:embed="rId2"/>
          <a:stretch>
            <a:fillRect/>
          </a:stretch>
        </p:blipFill>
        <p:spPr>
          <a:xfrm>
            <a:off x="2241550" y="1948702"/>
            <a:ext cx="7708900" cy="4000500"/>
          </a:xfrm>
          <a:prstGeom prst="rect">
            <a:avLst/>
          </a:prstGeom>
        </p:spPr>
      </p:pic>
    </p:spTree>
    <p:extLst>
      <p:ext uri="{BB962C8B-B14F-4D97-AF65-F5344CB8AC3E}">
        <p14:creationId xmlns:p14="http://schemas.microsoft.com/office/powerpoint/2010/main" val="1942877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FB746-7E84-DD49-97F7-BB7DEF39C445}"/>
              </a:ext>
            </a:extLst>
          </p:cNvPr>
          <p:cNvSpPr>
            <a:spLocks noGrp="1"/>
          </p:cNvSpPr>
          <p:nvPr>
            <p:ph type="title"/>
          </p:nvPr>
        </p:nvSpPr>
        <p:spPr/>
        <p:txBody>
          <a:bodyPr/>
          <a:lstStyle/>
          <a:p>
            <a:r>
              <a:rPr lang="en-US" dirty="0"/>
              <a:t>NumPy Documentation</a:t>
            </a:r>
          </a:p>
        </p:txBody>
      </p:sp>
      <p:sp>
        <p:nvSpPr>
          <p:cNvPr id="3" name="Content Placeholder 2">
            <a:extLst>
              <a:ext uri="{FF2B5EF4-FFF2-40B4-BE49-F238E27FC236}">
                <a16:creationId xmlns:a16="http://schemas.microsoft.com/office/drawing/2014/main" id="{712A9779-15E3-4245-B5B2-E9ACDF86843F}"/>
              </a:ext>
            </a:extLst>
          </p:cNvPr>
          <p:cNvSpPr>
            <a:spLocks noGrp="1"/>
          </p:cNvSpPr>
          <p:nvPr>
            <p:ph idx="1"/>
          </p:nvPr>
        </p:nvSpPr>
        <p:spPr/>
        <p:txBody>
          <a:bodyPr/>
          <a:lstStyle/>
          <a:p>
            <a:r>
              <a:rPr lang="en-US" dirty="0">
                <a:hlinkClick r:id="rId2"/>
              </a:rPr>
              <a:t>https://docs.scipy.org/doc/numpy/reference/</a:t>
            </a:r>
            <a:endParaRPr lang="en-US" dirty="0"/>
          </a:p>
          <a:p>
            <a:r>
              <a:rPr lang="en-US" dirty="0">
                <a:hlinkClick r:id="rId3"/>
              </a:rPr>
              <a:t>https://s3.amazonaws.com/assets.datacamp.com/blog_assets/Numpy_Python_Cheat_Sheet.pdf</a:t>
            </a:r>
            <a:endParaRPr lang="en-US" dirty="0"/>
          </a:p>
          <a:p>
            <a:endParaRPr lang="en-US" dirty="0"/>
          </a:p>
          <a:p>
            <a:r>
              <a:rPr lang="en-US" dirty="0"/>
              <a:t>The big things you’ll need for this class:</a:t>
            </a:r>
          </a:p>
          <a:p>
            <a:pPr lvl="1"/>
            <a:r>
              <a:rPr lang="en-US" dirty="0"/>
              <a:t>How to create arrays</a:t>
            </a:r>
          </a:p>
          <a:p>
            <a:pPr lvl="1"/>
            <a:r>
              <a:rPr lang="en-US" dirty="0"/>
              <a:t>How to index into arrays</a:t>
            </a:r>
          </a:p>
          <a:p>
            <a:pPr lvl="1"/>
            <a:r>
              <a:rPr lang="en-US" dirty="0"/>
              <a:t>How to compute statistics of arrays (e.g., mean, median, standard deviation)</a:t>
            </a:r>
          </a:p>
        </p:txBody>
      </p:sp>
    </p:spTree>
    <p:extLst>
      <p:ext uri="{BB962C8B-B14F-4D97-AF65-F5344CB8AC3E}">
        <p14:creationId xmlns:p14="http://schemas.microsoft.com/office/powerpoint/2010/main" val="772438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65FEC-BB41-7541-AE77-6166C3B1F646}"/>
              </a:ext>
            </a:extLst>
          </p:cNvPr>
          <p:cNvSpPr>
            <a:spLocks noGrp="1"/>
          </p:cNvSpPr>
          <p:nvPr>
            <p:ph type="title"/>
          </p:nvPr>
        </p:nvSpPr>
        <p:spPr/>
        <p:txBody>
          <a:bodyPr/>
          <a:lstStyle/>
          <a:p>
            <a:r>
              <a:rPr lang="en-US" dirty="0"/>
              <a:t>Pandas</a:t>
            </a:r>
          </a:p>
        </p:txBody>
      </p:sp>
      <p:sp>
        <p:nvSpPr>
          <p:cNvPr id="3" name="Content Placeholder 2">
            <a:extLst>
              <a:ext uri="{FF2B5EF4-FFF2-40B4-BE49-F238E27FC236}">
                <a16:creationId xmlns:a16="http://schemas.microsoft.com/office/drawing/2014/main" id="{E7802CD2-8294-2040-8AC6-5643F3161F6F}"/>
              </a:ext>
            </a:extLst>
          </p:cNvPr>
          <p:cNvSpPr>
            <a:spLocks noGrp="1"/>
          </p:cNvSpPr>
          <p:nvPr>
            <p:ph idx="1"/>
          </p:nvPr>
        </p:nvSpPr>
        <p:spPr/>
        <p:txBody>
          <a:bodyPr/>
          <a:lstStyle/>
          <a:p>
            <a:r>
              <a:rPr lang="en-US" dirty="0"/>
              <a:t>Pandas is an open source library that provides high-performance data structures and data analysis tools for Python</a:t>
            </a:r>
          </a:p>
          <a:p>
            <a:r>
              <a:rPr lang="en-US" dirty="0"/>
              <a:t>Our text calls is ‘the pre-eminent data-wrangling tool in Python’</a:t>
            </a:r>
          </a:p>
          <a:p>
            <a:r>
              <a:rPr lang="en-US" dirty="0"/>
              <a:t>What does that actually mean?</a:t>
            </a:r>
          </a:p>
          <a:p>
            <a:pPr lvl="1"/>
            <a:r>
              <a:rPr lang="en-US" dirty="0"/>
              <a:t>Excel spreadsheet / Google Sheets for Python</a:t>
            </a:r>
          </a:p>
        </p:txBody>
      </p:sp>
    </p:spTree>
    <p:extLst>
      <p:ext uri="{BB962C8B-B14F-4D97-AF65-F5344CB8AC3E}">
        <p14:creationId xmlns:p14="http://schemas.microsoft.com/office/powerpoint/2010/main" val="2013140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0AED3-E6DD-7841-9551-D558D113B7FA}"/>
              </a:ext>
            </a:extLst>
          </p:cNvPr>
          <p:cNvSpPr>
            <a:spLocks noGrp="1"/>
          </p:cNvSpPr>
          <p:nvPr>
            <p:ph type="title"/>
          </p:nvPr>
        </p:nvSpPr>
        <p:spPr/>
        <p:txBody>
          <a:bodyPr/>
          <a:lstStyle/>
          <a:p>
            <a:r>
              <a:rPr lang="en-US" dirty="0"/>
              <a:t>Pandas </a:t>
            </a:r>
            <a:r>
              <a:rPr lang="en-US" dirty="0" err="1"/>
              <a:t>DataFrame</a:t>
            </a:r>
            <a:endParaRPr lang="en-US" dirty="0"/>
          </a:p>
        </p:txBody>
      </p:sp>
      <p:sp>
        <p:nvSpPr>
          <p:cNvPr id="3" name="Content Placeholder 2">
            <a:extLst>
              <a:ext uri="{FF2B5EF4-FFF2-40B4-BE49-F238E27FC236}">
                <a16:creationId xmlns:a16="http://schemas.microsoft.com/office/drawing/2014/main" id="{2D5D71DF-F199-3042-AA27-4A8AF52C05C9}"/>
              </a:ext>
            </a:extLst>
          </p:cNvPr>
          <p:cNvSpPr>
            <a:spLocks noGrp="1"/>
          </p:cNvSpPr>
          <p:nvPr>
            <p:ph idx="1"/>
          </p:nvPr>
        </p:nvSpPr>
        <p:spPr/>
        <p:txBody>
          <a:bodyPr/>
          <a:lstStyle/>
          <a:p>
            <a:r>
              <a:rPr lang="en-US" dirty="0"/>
              <a:t>2D labeled data structure with rows and columns</a:t>
            </a:r>
          </a:p>
          <a:p>
            <a:r>
              <a:rPr lang="en-US" dirty="0"/>
              <a:t>Each row represents one individual or sample</a:t>
            </a:r>
          </a:p>
          <a:p>
            <a:r>
              <a:rPr lang="en-US" dirty="0"/>
              <a:t>Columns can be different types</a:t>
            </a:r>
          </a:p>
        </p:txBody>
      </p:sp>
      <p:pic>
        <p:nvPicPr>
          <p:cNvPr id="4" name="Picture 3">
            <a:extLst>
              <a:ext uri="{FF2B5EF4-FFF2-40B4-BE49-F238E27FC236}">
                <a16:creationId xmlns:a16="http://schemas.microsoft.com/office/drawing/2014/main" id="{D747916C-AC30-164A-B51B-23E2BCBD52D3}"/>
              </a:ext>
            </a:extLst>
          </p:cNvPr>
          <p:cNvPicPr>
            <a:picLocks noChangeAspect="1"/>
          </p:cNvPicPr>
          <p:nvPr/>
        </p:nvPicPr>
        <p:blipFill>
          <a:blip r:embed="rId2"/>
          <a:stretch>
            <a:fillRect/>
          </a:stretch>
        </p:blipFill>
        <p:spPr>
          <a:xfrm>
            <a:off x="3232662" y="3474265"/>
            <a:ext cx="5726676" cy="2837635"/>
          </a:xfrm>
          <a:prstGeom prst="rect">
            <a:avLst/>
          </a:prstGeom>
        </p:spPr>
      </p:pic>
    </p:spTree>
    <p:extLst>
      <p:ext uri="{BB962C8B-B14F-4D97-AF65-F5344CB8AC3E}">
        <p14:creationId xmlns:p14="http://schemas.microsoft.com/office/powerpoint/2010/main" val="3783574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31F28-1374-1A4D-A9F6-6D9C7378DC3D}"/>
              </a:ext>
            </a:extLst>
          </p:cNvPr>
          <p:cNvSpPr>
            <a:spLocks noGrp="1"/>
          </p:cNvSpPr>
          <p:nvPr>
            <p:ph type="title"/>
          </p:nvPr>
        </p:nvSpPr>
        <p:spPr/>
        <p:txBody>
          <a:bodyPr/>
          <a:lstStyle/>
          <a:p>
            <a:r>
              <a:rPr lang="en-US" dirty="0"/>
              <a:t>Pandas </a:t>
            </a:r>
            <a:r>
              <a:rPr lang="en-US" dirty="0" err="1"/>
              <a:t>DataFrame</a:t>
            </a:r>
            <a:endParaRPr lang="en-US" dirty="0"/>
          </a:p>
        </p:txBody>
      </p:sp>
      <p:sp>
        <p:nvSpPr>
          <p:cNvPr id="3" name="Content Placeholder 2">
            <a:extLst>
              <a:ext uri="{FF2B5EF4-FFF2-40B4-BE49-F238E27FC236}">
                <a16:creationId xmlns:a16="http://schemas.microsoft.com/office/drawing/2014/main" id="{51A36285-9665-A14C-A4D6-90570F63A530}"/>
              </a:ext>
            </a:extLst>
          </p:cNvPr>
          <p:cNvSpPr>
            <a:spLocks noGrp="1"/>
          </p:cNvSpPr>
          <p:nvPr>
            <p:ph idx="1"/>
          </p:nvPr>
        </p:nvSpPr>
        <p:spPr/>
        <p:txBody>
          <a:bodyPr/>
          <a:lstStyle/>
          <a:p>
            <a:r>
              <a:rPr lang="en-US" dirty="0"/>
              <a:t>Can be created from a dictionary, or from Excel </a:t>
            </a:r>
            <a:r>
              <a:rPr lang="en-US" dirty="0" err="1"/>
              <a:t>spreahsheets</a:t>
            </a:r>
            <a:r>
              <a:rPr lang="en-US" dirty="0"/>
              <a:t>, CSVs, MySQL databases, etc.</a:t>
            </a:r>
          </a:p>
          <a:p>
            <a:endParaRPr lang="en-US" dirty="0"/>
          </a:p>
        </p:txBody>
      </p:sp>
      <p:pic>
        <p:nvPicPr>
          <p:cNvPr id="5" name="Picture 4">
            <a:extLst>
              <a:ext uri="{FF2B5EF4-FFF2-40B4-BE49-F238E27FC236}">
                <a16:creationId xmlns:a16="http://schemas.microsoft.com/office/drawing/2014/main" id="{D004F06B-7777-5842-8EA0-A43AFD8663B3}"/>
              </a:ext>
            </a:extLst>
          </p:cNvPr>
          <p:cNvPicPr>
            <a:picLocks noChangeAspect="1"/>
          </p:cNvPicPr>
          <p:nvPr/>
        </p:nvPicPr>
        <p:blipFill>
          <a:blip r:embed="rId2"/>
          <a:stretch>
            <a:fillRect/>
          </a:stretch>
        </p:blipFill>
        <p:spPr>
          <a:xfrm>
            <a:off x="2908300" y="3302794"/>
            <a:ext cx="6375400" cy="1397000"/>
          </a:xfrm>
          <a:prstGeom prst="rect">
            <a:avLst/>
          </a:prstGeom>
        </p:spPr>
      </p:pic>
    </p:spTree>
    <p:extLst>
      <p:ext uri="{BB962C8B-B14F-4D97-AF65-F5344CB8AC3E}">
        <p14:creationId xmlns:p14="http://schemas.microsoft.com/office/powerpoint/2010/main" val="38341795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585EE-1510-EB4E-A0BC-241B7D73463F}"/>
              </a:ext>
            </a:extLst>
          </p:cNvPr>
          <p:cNvSpPr>
            <a:spLocks noGrp="1"/>
          </p:cNvSpPr>
          <p:nvPr>
            <p:ph type="title"/>
          </p:nvPr>
        </p:nvSpPr>
        <p:spPr/>
        <p:txBody>
          <a:bodyPr/>
          <a:lstStyle/>
          <a:p>
            <a:r>
              <a:rPr lang="en-US" dirty="0"/>
              <a:t>Pandas </a:t>
            </a:r>
            <a:r>
              <a:rPr lang="en-US" dirty="0" err="1"/>
              <a:t>DataFrame</a:t>
            </a:r>
            <a:endParaRPr lang="en-US" dirty="0"/>
          </a:p>
        </p:txBody>
      </p:sp>
      <p:sp>
        <p:nvSpPr>
          <p:cNvPr id="3" name="Content Placeholder 2">
            <a:extLst>
              <a:ext uri="{FF2B5EF4-FFF2-40B4-BE49-F238E27FC236}">
                <a16:creationId xmlns:a16="http://schemas.microsoft.com/office/drawing/2014/main" id="{6059BE71-AF87-6945-A8EA-444A7F4E7BEA}"/>
              </a:ext>
            </a:extLst>
          </p:cNvPr>
          <p:cNvSpPr>
            <a:spLocks noGrp="1"/>
          </p:cNvSpPr>
          <p:nvPr>
            <p:ph idx="1"/>
          </p:nvPr>
        </p:nvSpPr>
        <p:spPr/>
        <p:txBody>
          <a:bodyPr/>
          <a:lstStyle/>
          <a:p>
            <a:r>
              <a:rPr lang="en-US" dirty="0"/>
              <a:t>Download ‘</a:t>
            </a:r>
            <a:r>
              <a:rPr lang="en-US" dirty="0" err="1"/>
              <a:t>credit_card_data.xls</a:t>
            </a:r>
            <a:r>
              <a:rPr lang="en-US" dirty="0"/>
              <a:t>’ from course website</a:t>
            </a:r>
          </a:p>
          <a:p>
            <a:r>
              <a:rPr lang="en-US" dirty="0"/>
              <a:t>We are going to complete Exercise 2 from the text (page 14) together to see how to load an excel sheet into a pandas </a:t>
            </a:r>
            <a:r>
              <a:rPr lang="en-US" dirty="0" err="1"/>
              <a:t>DataFrame</a:t>
            </a:r>
            <a:endParaRPr lang="en-US" dirty="0"/>
          </a:p>
          <a:p>
            <a:endParaRPr lang="en-US" dirty="0"/>
          </a:p>
        </p:txBody>
      </p:sp>
    </p:spTree>
    <p:extLst>
      <p:ext uri="{BB962C8B-B14F-4D97-AF65-F5344CB8AC3E}">
        <p14:creationId xmlns:p14="http://schemas.microsoft.com/office/powerpoint/2010/main" val="73309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9C6EC-9DED-DF42-A82B-0EC93B39106E}"/>
              </a:ext>
            </a:extLst>
          </p:cNvPr>
          <p:cNvSpPr>
            <a:spLocks noGrp="1"/>
          </p:cNvSpPr>
          <p:nvPr>
            <p:ph type="title"/>
          </p:nvPr>
        </p:nvSpPr>
        <p:spPr/>
        <p:txBody>
          <a:bodyPr/>
          <a:lstStyle/>
          <a:p>
            <a:r>
              <a:rPr lang="en-US" dirty="0"/>
              <a:t>Different Types of Data Science Problems</a:t>
            </a:r>
          </a:p>
        </p:txBody>
      </p:sp>
      <p:sp>
        <p:nvSpPr>
          <p:cNvPr id="3" name="Content Placeholder 2">
            <a:extLst>
              <a:ext uri="{FF2B5EF4-FFF2-40B4-BE49-F238E27FC236}">
                <a16:creationId xmlns:a16="http://schemas.microsoft.com/office/drawing/2014/main" id="{5D03BB91-B10D-3E43-8DB6-F82621F70B1C}"/>
              </a:ext>
            </a:extLst>
          </p:cNvPr>
          <p:cNvSpPr>
            <a:spLocks noGrp="1"/>
          </p:cNvSpPr>
          <p:nvPr>
            <p:ph idx="1"/>
          </p:nvPr>
        </p:nvSpPr>
        <p:spPr/>
        <p:txBody>
          <a:bodyPr/>
          <a:lstStyle/>
          <a:p>
            <a:r>
              <a:rPr lang="en-US" dirty="0"/>
              <a:t>Data wrangling is one of the most significant things a data scientist does:</a:t>
            </a:r>
          </a:p>
          <a:p>
            <a:pPr lvl="1"/>
            <a:r>
              <a:rPr lang="en-US" dirty="0"/>
              <a:t>Figuring out how to get data and from where</a:t>
            </a:r>
          </a:p>
          <a:p>
            <a:pPr lvl="1"/>
            <a:r>
              <a:rPr lang="en-US" dirty="0"/>
              <a:t>Examining the data</a:t>
            </a:r>
          </a:p>
          <a:p>
            <a:pPr lvl="1"/>
            <a:r>
              <a:rPr lang="en-US" dirty="0"/>
              <a:t>Making sure the data is correct and complete</a:t>
            </a:r>
          </a:p>
          <a:p>
            <a:pPr lvl="1"/>
            <a:r>
              <a:rPr lang="en-US" dirty="0"/>
              <a:t>Joining it with other related data</a:t>
            </a:r>
          </a:p>
          <a:p>
            <a:pPr lvl="1"/>
            <a:endParaRPr lang="en-US" dirty="0"/>
          </a:p>
          <a:p>
            <a:r>
              <a:rPr lang="en-US" dirty="0"/>
              <a:t>Once you have the data, you’ll likely want to do </a:t>
            </a:r>
            <a:r>
              <a:rPr lang="en-US" b="1" i="1" dirty="0"/>
              <a:t>predictive modeling</a:t>
            </a:r>
            <a:endParaRPr lang="en-US" dirty="0"/>
          </a:p>
          <a:p>
            <a:pPr lvl="1"/>
            <a:r>
              <a:rPr lang="en-US" dirty="0"/>
              <a:t>Using a mathematical model to learn the relationships within the data in order to make accurate predictions when new data comes in</a:t>
            </a:r>
          </a:p>
        </p:txBody>
      </p:sp>
    </p:spTree>
    <p:extLst>
      <p:ext uri="{BB962C8B-B14F-4D97-AF65-F5344CB8AC3E}">
        <p14:creationId xmlns:p14="http://schemas.microsoft.com/office/powerpoint/2010/main" val="111395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4CA69-8CED-0243-98E9-1586E2F53DEF}"/>
              </a:ext>
            </a:extLst>
          </p:cNvPr>
          <p:cNvSpPr>
            <a:spLocks noGrp="1"/>
          </p:cNvSpPr>
          <p:nvPr>
            <p:ph type="title"/>
          </p:nvPr>
        </p:nvSpPr>
        <p:spPr/>
        <p:txBody>
          <a:bodyPr/>
          <a:lstStyle/>
          <a:p>
            <a:r>
              <a:rPr lang="en-US" dirty="0"/>
              <a:t>Predictive Modeling</a:t>
            </a:r>
          </a:p>
        </p:txBody>
      </p:sp>
      <p:sp>
        <p:nvSpPr>
          <p:cNvPr id="3" name="Content Placeholder 2">
            <a:extLst>
              <a:ext uri="{FF2B5EF4-FFF2-40B4-BE49-F238E27FC236}">
                <a16:creationId xmlns:a16="http://schemas.microsoft.com/office/drawing/2014/main" id="{7E91D3F2-8926-074A-9DD0-5EC1A66B8FD7}"/>
              </a:ext>
            </a:extLst>
          </p:cNvPr>
          <p:cNvSpPr>
            <a:spLocks noGrp="1"/>
          </p:cNvSpPr>
          <p:nvPr>
            <p:ph idx="1"/>
          </p:nvPr>
        </p:nvSpPr>
        <p:spPr/>
        <p:txBody>
          <a:bodyPr/>
          <a:lstStyle/>
          <a:p>
            <a:r>
              <a:rPr lang="en-US" dirty="0"/>
              <a:t>Data is organized in tabular format (as in a </a:t>
            </a:r>
            <a:r>
              <a:rPr lang="en-US" dirty="0" err="1"/>
              <a:t>DataFrame</a:t>
            </a:r>
            <a:r>
              <a:rPr lang="en-US" dirty="0"/>
              <a:t>), with independent and dependent variables</a:t>
            </a:r>
          </a:p>
          <a:p>
            <a:endParaRPr lang="en-US" dirty="0"/>
          </a:p>
          <a:p>
            <a:pPr lvl="1"/>
            <a:r>
              <a:rPr lang="en-US" dirty="0"/>
              <a:t>If you want to predict the price of a house based on features like the size of the house and number of bedrooms, the price of the house is the dependent variable, and the size and number of bedrooms are independent variables.</a:t>
            </a:r>
          </a:p>
          <a:p>
            <a:pPr lvl="1"/>
            <a:endParaRPr lang="en-US" dirty="0"/>
          </a:p>
          <a:p>
            <a:pPr lvl="1"/>
            <a:r>
              <a:rPr lang="en-US" dirty="0"/>
              <a:t>Independent variables – features</a:t>
            </a:r>
          </a:p>
          <a:p>
            <a:pPr lvl="1"/>
            <a:endParaRPr lang="en-US" dirty="0"/>
          </a:p>
          <a:p>
            <a:pPr lvl="1"/>
            <a:r>
              <a:rPr lang="en-US" dirty="0"/>
              <a:t>Dependent variables – response variable or target variable</a:t>
            </a:r>
          </a:p>
          <a:p>
            <a:pPr marL="0" indent="0">
              <a:buNone/>
            </a:pPr>
            <a:endParaRPr lang="en-US" dirty="0"/>
          </a:p>
        </p:txBody>
      </p:sp>
    </p:spTree>
    <p:extLst>
      <p:ext uri="{BB962C8B-B14F-4D97-AF65-F5344CB8AC3E}">
        <p14:creationId xmlns:p14="http://schemas.microsoft.com/office/powerpoint/2010/main" val="40519652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DA1EC-C960-4A49-953F-98B08516CCB8}"/>
              </a:ext>
            </a:extLst>
          </p:cNvPr>
          <p:cNvSpPr>
            <a:spLocks noGrp="1"/>
          </p:cNvSpPr>
          <p:nvPr>
            <p:ph type="title"/>
          </p:nvPr>
        </p:nvSpPr>
        <p:spPr/>
        <p:txBody>
          <a:bodyPr/>
          <a:lstStyle/>
          <a:p>
            <a:r>
              <a:rPr lang="en-US" dirty="0"/>
              <a:t>Types of Predictive Modeling</a:t>
            </a:r>
          </a:p>
        </p:txBody>
      </p:sp>
      <p:sp>
        <p:nvSpPr>
          <p:cNvPr id="3" name="Content Placeholder 2">
            <a:extLst>
              <a:ext uri="{FF2B5EF4-FFF2-40B4-BE49-F238E27FC236}">
                <a16:creationId xmlns:a16="http://schemas.microsoft.com/office/drawing/2014/main" id="{765D9EEE-C7BD-534D-BDD5-A21CB6DFC79E}"/>
              </a:ext>
            </a:extLst>
          </p:cNvPr>
          <p:cNvSpPr>
            <a:spLocks noGrp="1"/>
          </p:cNvSpPr>
          <p:nvPr>
            <p:ph idx="1"/>
          </p:nvPr>
        </p:nvSpPr>
        <p:spPr/>
        <p:txBody>
          <a:bodyPr/>
          <a:lstStyle/>
          <a:p>
            <a:r>
              <a:rPr lang="en-US" dirty="0"/>
              <a:t>Regression problem: predict the precise numerical value of the dependent variable on a continuous scale based on the independent variables that you observe</a:t>
            </a:r>
          </a:p>
          <a:p>
            <a:pPr lvl="1"/>
            <a:r>
              <a:rPr lang="en-US" dirty="0"/>
              <a:t>For example, given a house size and number of bedrooms, predict the exact dollar amount that house will sell for</a:t>
            </a:r>
          </a:p>
          <a:p>
            <a:pPr lvl="1"/>
            <a:endParaRPr lang="en-US" dirty="0"/>
          </a:p>
          <a:p>
            <a:r>
              <a:rPr lang="en-US" dirty="0"/>
              <a:t>Classification problem: make a qualitative prediction of the dependent variable</a:t>
            </a:r>
          </a:p>
          <a:p>
            <a:pPr lvl="1"/>
            <a:r>
              <a:rPr lang="en-US" dirty="0"/>
              <a:t>For example, answer yes or no to the question “Will this house go on sale within the next five years?”</a:t>
            </a:r>
          </a:p>
        </p:txBody>
      </p:sp>
    </p:spTree>
    <p:extLst>
      <p:ext uri="{BB962C8B-B14F-4D97-AF65-F5344CB8AC3E}">
        <p14:creationId xmlns:p14="http://schemas.microsoft.com/office/powerpoint/2010/main" val="138265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FDA80-CDCB-2843-9013-971F5C04B456}"/>
              </a:ext>
            </a:extLst>
          </p:cNvPr>
          <p:cNvSpPr>
            <a:spLocks noGrp="1"/>
          </p:cNvSpPr>
          <p:nvPr>
            <p:ph type="title"/>
          </p:nvPr>
        </p:nvSpPr>
        <p:spPr/>
        <p:txBody>
          <a:bodyPr/>
          <a:lstStyle/>
          <a:p>
            <a:r>
              <a:rPr lang="en-US" dirty="0"/>
              <a:t>Logistics</a:t>
            </a:r>
          </a:p>
        </p:txBody>
      </p:sp>
      <p:sp>
        <p:nvSpPr>
          <p:cNvPr id="3" name="Content Placeholder 2">
            <a:extLst>
              <a:ext uri="{FF2B5EF4-FFF2-40B4-BE49-F238E27FC236}">
                <a16:creationId xmlns:a16="http://schemas.microsoft.com/office/drawing/2014/main" id="{892084CF-A5C8-484B-9974-F6867A502ACB}"/>
              </a:ext>
            </a:extLst>
          </p:cNvPr>
          <p:cNvSpPr>
            <a:spLocks noGrp="1"/>
          </p:cNvSpPr>
          <p:nvPr>
            <p:ph idx="1"/>
          </p:nvPr>
        </p:nvSpPr>
        <p:spPr/>
        <p:txBody>
          <a:bodyPr/>
          <a:lstStyle/>
          <a:p>
            <a:r>
              <a:rPr lang="en-US" dirty="0"/>
              <a:t>Homework 1 due on Tuesday</a:t>
            </a:r>
          </a:p>
          <a:p>
            <a:endParaRPr lang="en-US" dirty="0"/>
          </a:p>
        </p:txBody>
      </p:sp>
    </p:spTree>
    <p:extLst>
      <p:ext uri="{BB962C8B-B14F-4D97-AF65-F5344CB8AC3E}">
        <p14:creationId xmlns:p14="http://schemas.microsoft.com/office/powerpoint/2010/main" val="2268416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0097D-5475-C547-B2F2-D0FD53991CE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91DE7FE-22AD-614B-B417-A88AADE71BA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D35BF287-A56D-4F41-9604-0F6B2AC23EEE}"/>
              </a:ext>
            </a:extLst>
          </p:cNvPr>
          <p:cNvPicPr>
            <a:picLocks noChangeAspect="1"/>
          </p:cNvPicPr>
          <p:nvPr/>
        </p:nvPicPr>
        <p:blipFill>
          <a:blip r:embed="rId2"/>
          <a:stretch>
            <a:fillRect/>
          </a:stretch>
        </p:blipFill>
        <p:spPr>
          <a:xfrm>
            <a:off x="636436" y="569843"/>
            <a:ext cx="10919128" cy="5607120"/>
          </a:xfrm>
          <a:prstGeom prst="rect">
            <a:avLst/>
          </a:prstGeom>
        </p:spPr>
      </p:pic>
    </p:spTree>
    <p:extLst>
      <p:ext uri="{BB962C8B-B14F-4D97-AF65-F5344CB8AC3E}">
        <p14:creationId xmlns:p14="http://schemas.microsoft.com/office/powerpoint/2010/main" val="1132289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A62DF-90F2-1242-8AB5-D7364628E8F0}"/>
              </a:ext>
            </a:extLst>
          </p:cNvPr>
          <p:cNvSpPr>
            <a:spLocks noGrp="1"/>
          </p:cNvSpPr>
          <p:nvPr>
            <p:ph type="title"/>
          </p:nvPr>
        </p:nvSpPr>
        <p:spPr/>
        <p:txBody>
          <a:bodyPr/>
          <a:lstStyle/>
          <a:p>
            <a:r>
              <a:rPr lang="en-US" dirty="0"/>
              <a:t>Supervised vs. Unsupervised Learning</a:t>
            </a:r>
          </a:p>
        </p:txBody>
      </p:sp>
      <p:sp>
        <p:nvSpPr>
          <p:cNvPr id="3" name="Content Placeholder 2">
            <a:extLst>
              <a:ext uri="{FF2B5EF4-FFF2-40B4-BE49-F238E27FC236}">
                <a16:creationId xmlns:a16="http://schemas.microsoft.com/office/drawing/2014/main" id="{53E735A5-D7EC-124D-B9C1-77123E3DC5E5}"/>
              </a:ext>
            </a:extLst>
          </p:cNvPr>
          <p:cNvSpPr>
            <a:spLocks noGrp="1"/>
          </p:cNvSpPr>
          <p:nvPr>
            <p:ph idx="1"/>
          </p:nvPr>
        </p:nvSpPr>
        <p:spPr/>
        <p:txBody>
          <a:bodyPr/>
          <a:lstStyle/>
          <a:p>
            <a:r>
              <a:rPr lang="en-US" dirty="0"/>
              <a:t>Right now we’re treating the “model training” as a black box</a:t>
            </a:r>
          </a:p>
          <a:p>
            <a:r>
              <a:rPr lang="en-US" dirty="0"/>
              <a:t>Two types of model training (or “learning”):</a:t>
            </a:r>
          </a:p>
          <a:p>
            <a:pPr lvl="1"/>
            <a:r>
              <a:rPr lang="en-US" dirty="0"/>
              <a:t>Supervised</a:t>
            </a:r>
          </a:p>
          <a:p>
            <a:pPr lvl="2"/>
            <a:r>
              <a:rPr lang="en-US" dirty="0"/>
              <a:t>Relies on you having labels for your data</a:t>
            </a:r>
          </a:p>
          <a:p>
            <a:pPr lvl="2"/>
            <a:r>
              <a:rPr lang="en-US" dirty="0"/>
              <a:t>“Supervision” of the target variable by the known features</a:t>
            </a:r>
          </a:p>
          <a:p>
            <a:pPr lvl="2"/>
            <a:endParaRPr lang="en-US" dirty="0"/>
          </a:p>
          <a:p>
            <a:pPr lvl="1"/>
            <a:r>
              <a:rPr lang="en-US" dirty="0"/>
              <a:t>Unsupervised</a:t>
            </a:r>
          </a:p>
          <a:p>
            <a:pPr lvl="2"/>
            <a:r>
              <a:rPr lang="en-US" dirty="0"/>
              <a:t>More open questions that try to determine the underlying structure in a dataset that does not necessarily have labels</a:t>
            </a:r>
          </a:p>
        </p:txBody>
      </p:sp>
    </p:spTree>
    <p:extLst>
      <p:ext uri="{BB962C8B-B14F-4D97-AF65-F5344CB8AC3E}">
        <p14:creationId xmlns:p14="http://schemas.microsoft.com/office/powerpoint/2010/main" val="3185326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585EE-1510-EB4E-A0BC-241B7D73463F}"/>
              </a:ext>
            </a:extLst>
          </p:cNvPr>
          <p:cNvSpPr>
            <a:spLocks noGrp="1"/>
          </p:cNvSpPr>
          <p:nvPr>
            <p:ph type="title"/>
          </p:nvPr>
        </p:nvSpPr>
        <p:spPr/>
        <p:txBody>
          <a:bodyPr/>
          <a:lstStyle/>
          <a:p>
            <a:r>
              <a:rPr lang="en-US" dirty="0"/>
              <a:t>Pandas </a:t>
            </a:r>
            <a:r>
              <a:rPr lang="en-US" dirty="0" err="1"/>
              <a:t>DataFrame</a:t>
            </a:r>
            <a:endParaRPr lang="en-US" dirty="0"/>
          </a:p>
        </p:txBody>
      </p:sp>
      <p:sp>
        <p:nvSpPr>
          <p:cNvPr id="3" name="Content Placeholder 2">
            <a:extLst>
              <a:ext uri="{FF2B5EF4-FFF2-40B4-BE49-F238E27FC236}">
                <a16:creationId xmlns:a16="http://schemas.microsoft.com/office/drawing/2014/main" id="{6059BE71-AF87-6945-A8EA-444A7F4E7BEA}"/>
              </a:ext>
            </a:extLst>
          </p:cNvPr>
          <p:cNvSpPr>
            <a:spLocks noGrp="1"/>
          </p:cNvSpPr>
          <p:nvPr>
            <p:ph idx="1"/>
          </p:nvPr>
        </p:nvSpPr>
        <p:spPr/>
        <p:txBody>
          <a:bodyPr/>
          <a:lstStyle/>
          <a:p>
            <a:r>
              <a:rPr lang="en-US" dirty="0"/>
              <a:t>Okay – going back to that </a:t>
            </a:r>
            <a:r>
              <a:rPr lang="en-US" dirty="0" err="1"/>
              <a:t>credit_card_data</a:t>
            </a:r>
            <a:r>
              <a:rPr lang="en-US" dirty="0"/>
              <a:t> that you downloaded and loaded into a </a:t>
            </a:r>
            <a:r>
              <a:rPr lang="en-US" dirty="0" err="1"/>
              <a:t>DataFrame</a:t>
            </a:r>
            <a:r>
              <a:rPr lang="en-US" dirty="0"/>
              <a:t>…</a:t>
            </a:r>
          </a:p>
          <a:p>
            <a:r>
              <a:rPr lang="en-US" dirty="0"/>
              <a:t>Let’s image the following situation:</a:t>
            </a:r>
          </a:p>
          <a:p>
            <a:pPr lvl="1"/>
            <a:r>
              <a:rPr lang="en-US" dirty="0"/>
              <a:t>We are working for a credit card company</a:t>
            </a:r>
          </a:p>
          <a:p>
            <a:pPr lvl="1"/>
            <a:r>
              <a:rPr lang="en-US" dirty="0"/>
              <a:t>The have a dataset that includes some demographics and recent financial information for a sample of ~30k account holders</a:t>
            </a:r>
          </a:p>
          <a:p>
            <a:pPr lvl="1"/>
            <a:r>
              <a:rPr lang="en-US" dirty="0"/>
              <a:t>The data is organized at a credit account level – one row for each account</a:t>
            </a:r>
          </a:p>
          <a:p>
            <a:pPr lvl="1"/>
            <a:r>
              <a:rPr lang="en-US" dirty="0"/>
              <a:t>Rows are labeled by whether the account holder defaulted</a:t>
            </a:r>
          </a:p>
          <a:p>
            <a:r>
              <a:rPr lang="en-US" dirty="0"/>
              <a:t>Task: develop a predictive model for whether an unlabeled account will default in the next month.</a:t>
            </a:r>
          </a:p>
          <a:p>
            <a:endParaRPr lang="en-US" dirty="0"/>
          </a:p>
        </p:txBody>
      </p:sp>
    </p:spTree>
    <p:extLst>
      <p:ext uri="{BB962C8B-B14F-4D97-AF65-F5344CB8AC3E}">
        <p14:creationId xmlns:p14="http://schemas.microsoft.com/office/powerpoint/2010/main" val="5686656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A048A-E67C-E546-BBCE-BD9F0A75E33C}"/>
              </a:ext>
            </a:extLst>
          </p:cNvPr>
          <p:cNvSpPr>
            <a:spLocks noGrp="1"/>
          </p:cNvSpPr>
          <p:nvPr>
            <p:ph type="title"/>
          </p:nvPr>
        </p:nvSpPr>
        <p:spPr/>
        <p:txBody>
          <a:bodyPr/>
          <a:lstStyle/>
          <a:p>
            <a:r>
              <a:rPr lang="en-US" dirty="0"/>
              <a:t>Ideas?</a:t>
            </a:r>
          </a:p>
        </p:txBody>
      </p:sp>
      <p:sp>
        <p:nvSpPr>
          <p:cNvPr id="3" name="Content Placeholder 2">
            <a:extLst>
              <a:ext uri="{FF2B5EF4-FFF2-40B4-BE49-F238E27FC236}">
                <a16:creationId xmlns:a16="http://schemas.microsoft.com/office/drawing/2014/main" id="{EC74BBBB-0812-7F48-A848-0F20484ACCB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029299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E3A49-C88D-0A4A-A50F-4B66AD108F76}"/>
              </a:ext>
            </a:extLst>
          </p:cNvPr>
          <p:cNvSpPr>
            <a:spLocks noGrp="1"/>
          </p:cNvSpPr>
          <p:nvPr>
            <p:ph type="title"/>
          </p:nvPr>
        </p:nvSpPr>
        <p:spPr/>
        <p:txBody>
          <a:bodyPr/>
          <a:lstStyle/>
          <a:p>
            <a:r>
              <a:rPr lang="en-US" dirty="0"/>
              <a:t>Step 1) Data Exploration</a:t>
            </a:r>
          </a:p>
        </p:txBody>
      </p:sp>
      <p:sp>
        <p:nvSpPr>
          <p:cNvPr id="3" name="Content Placeholder 2">
            <a:extLst>
              <a:ext uri="{FF2B5EF4-FFF2-40B4-BE49-F238E27FC236}">
                <a16:creationId xmlns:a16="http://schemas.microsoft.com/office/drawing/2014/main" id="{B00F518F-47CE-564B-91B8-6054290FF55B}"/>
              </a:ext>
            </a:extLst>
          </p:cNvPr>
          <p:cNvSpPr>
            <a:spLocks noGrp="1"/>
          </p:cNvSpPr>
          <p:nvPr>
            <p:ph idx="1"/>
          </p:nvPr>
        </p:nvSpPr>
        <p:spPr/>
        <p:txBody>
          <a:bodyPr>
            <a:normAutofit lnSpcReduction="10000"/>
          </a:bodyPr>
          <a:lstStyle/>
          <a:p>
            <a:r>
              <a:rPr lang="en-US" dirty="0"/>
              <a:t>Before we can get to any actual modeling, we need to make sure we understand the data that we have</a:t>
            </a:r>
          </a:p>
          <a:p>
            <a:endParaRPr lang="en-US" dirty="0"/>
          </a:p>
          <a:p>
            <a:r>
              <a:rPr lang="en-US" dirty="0"/>
              <a:t>Useful questions to answer in data exploration:</a:t>
            </a:r>
          </a:p>
          <a:p>
            <a:pPr marL="914400" lvl="1" indent="-457200">
              <a:buFont typeface="+mj-lt"/>
              <a:buAutoNum type="arabicPeriod"/>
            </a:pPr>
            <a:r>
              <a:rPr lang="en-US" dirty="0"/>
              <a:t>How many columns are there in the data?</a:t>
            </a:r>
          </a:p>
          <a:p>
            <a:pPr marL="914400" lvl="1" indent="-457200">
              <a:buFont typeface="+mj-lt"/>
              <a:buAutoNum type="arabicPeriod"/>
            </a:pPr>
            <a:r>
              <a:rPr lang="en-US" dirty="0"/>
              <a:t>How many rows (samples)?</a:t>
            </a:r>
          </a:p>
          <a:p>
            <a:pPr marL="914400" lvl="1" indent="-457200">
              <a:buFont typeface="+mj-lt"/>
              <a:buAutoNum type="arabicPeriod"/>
            </a:pPr>
            <a:r>
              <a:rPr lang="en-US" dirty="0"/>
              <a:t>What kind of features are there? Which are </a:t>
            </a:r>
            <a:r>
              <a:rPr lang="en-US" b="1" i="1" dirty="0"/>
              <a:t>categorical</a:t>
            </a:r>
            <a:r>
              <a:rPr lang="en-US" dirty="0"/>
              <a:t> and which are </a:t>
            </a:r>
            <a:r>
              <a:rPr lang="en-US" b="1" i="1" dirty="0"/>
              <a:t>numerical</a:t>
            </a:r>
            <a:r>
              <a:rPr lang="en-US" dirty="0"/>
              <a:t>?</a:t>
            </a:r>
          </a:p>
          <a:p>
            <a:pPr marL="914400" lvl="1" indent="-457200">
              <a:buFont typeface="+mj-lt"/>
              <a:buAutoNum type="arabicPeriod"/>
            </a:pPr>
            <a:r>
              <a:rPr lang="en-US" dirty="0"/>
              <a:t>What does the data in these features look like? (e.g., what are the statistics of it?)</a:t>
            </a:r>
          </a:p>
          <a:p>
            <a:pPr marL="914400" lvl="1" indent="-457200">
              <a:buFont typeface="+mj-lt"/>
              <a:buAutoNum type="arabicPeriod"/>
            </a:pPr>
            <a:r>
              <a:rPr lang="en-US" dirty="0"/>
              <a:t>Is there any missing data?</a:t>
            </a:r>
          </a:p>
        </p:txBody>
      </p:sp>
    </p:spTree>
    <p:extLst>
      <p:ext uri="{BB962C8B-B14F-4D97-AF65-F5344CB8AC3E}">
        <p14:creationId xmlns:p14="http://schemas.microsoft.com/office/powerpoint/2010/main" val="3146259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26AFD-FE65-ED4E-BBFA-F3E341D6FAB3}"/>
              </a:ext>
            </a:extLst>
          </p:cNvPr>
          <p:cNvSpPr>
            <a:spLocks noGrp="1"/>
          </p:cNvSpPr>
          <p:nvPr>
            <p:ph type="title"/>
          </p:nvPr>
        </p:nvSpPr>
        <p:spPr/>
        <p:txBody>
          <a:bodyPr/>
          <a:lstStyle/>
          <a:p>
            <a:r>
              <a:rPr lang="en-US" dirty="0"/>
              <a:t>Review</a:t>
            </a:r>
          </a:p>
        </p:txBody>
      </p:sp>
      <p:sp>
        <p:nvSpPr>
          <p:cNvPr id="3" name="Content Placeholder 2">
            <a:extLst>
              <a:ext uri="{FF2B5EF4-FFF2-40B4-BE49-F238E27FC236}">
                <a16:creationId xmlns:a16="http://schemas.microsoft.com/office/drawing/2014/main" id="{4DE84149-F120-C444-B20D-4BEB45C6D4DE}"/>
              </a:ext>
            </a:extLst>
          </p:cNvPr>
          <p:cNvSpPr>
            <a:spLocks noGrp="1"/>
          </p:cNvSpPr>
          <p:nvPr>
            <p:ph idx="1"/>
          </p:nvPr>
        </p:nvSpPr>
        <p:spPr/>
        <p:txBody>
          <a:bodyPr/>
          <a:lstStyle/>
          <a:p>
            <a:r>
              <a:rPr lang="en-US" dirty="0"/>
              <a:t>TODO: Boolean logic review, control structure review</a:t>
            </a:r>
          </a:p>
        </p:txBody>
      </p:sp>
    </p:spTree>
    <p:extLst>
      <p:ext uri="{BB962C8B-B14F-4D97-AF65-F5344CB8AC3E}">
        <p14:creationId xmlns:p14="http://schemas.microsoft.com/office/powerpoint/2010/main" val="720066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CBBDB-0B5D-8449-AA20-08EFD41BA3CE}"/>
              </a:ext>
            </a:extLst>
          </p:cNvPr>
          <p:cNvSpPr>
            <a:spLocks noGrp="1"/>
          </p:cNvSpPr>
          <p:nvPr>
            <p:ph type="title"/>
          </p:nvPr>
        </p:nvSpPr>
        <p:spPr/>
        <p:txBody>
          <a:bodyPr/>
          <a:lstStyle/>
          <a:p>
            <a:r>
              <a:rPr lang="en-US" dirty="0"/>
              <a:t>Lists vs. Dictionaries</a:t>
            </a:r>
          </a:p>
        </p:txBody>
      </p:sp>
      <p:sp>
        <p:nvSpPr>
          <p:cNvPr id="3" name="Content Placeholder 2">
            <a:extLst>
              <a:ext uri="{FF2B5EF4-FFF2-40B4-BE49-F238E27FC236}">
                <a16:creationId xmlns:a16="http://schemas.microsoft.com/office/drawing/2014/main" id="{21BE6E12-6B58-6E42-A947-35A3E89ADAC2}"/>
              </a:ext>
            </a:extLst>
          </p:cNvPr>
          <p:cNvSpPr>
            <a:spLocks noGrp="1"/>
          </p:cNvSpPr>
          <p:nvPr>
            <p:ph idx="1"/>
          </p:nvPr>
        </p:nvSpPr>
        <p:spPr/>
        <p:txBody>
          <a:bodyPr/>
          <a:lstStyle/>
          <a:p>
            <a:r>
              <a:rPr lang="en-US" dirty="0"/>
              <a:t>A list is a </a:t>
            </a:r>
            <a:r>
              <a:rPr lang="en-US" b="1" dirty="0"/>
              <a:t>mutable</a:t>
            </a:r>
            <a:r>
              <a:rPr lang="en-US" dirty="0"/>
              <a:t>, </a:t>
            </a:r>
            <a:r>
              <a:rPr lang="en-US" b="1" dirty="0"/>
              <a:t>ordered</a:t>
            </a:r>
            <a:r>
              <a:rPr lang="en-US" dirty="0"/>
              <a:t> collection that can contain any type of data</a:t>
            </a:r>
          </a:p>
          <a:p>
            <a:endParaRPr lang="en-US" dirty="0"/>
          </a:p>
        </p:txBody>
      </p:sp>
      <p:pic>
        <p:nvPicPr>
          <p:cNvPr id="4" name="Picture 3">
            <a:extLst>
              <a:ext uri="{FF2B5EF4-FFF2-40B4-BE49-F238E27FC236}">
                <a16:creationId xmlns:a16="http://schemas.microsoft.com/office/drawing/2014/main" id="{6D2D8FF8-EA62-4A47-A845-697AB7CA2469}"/>
              </a:ext>
            </a:extLst>
          </p:cNvPr>
          <p:cNvPicPr>
            <a:picLocks noChangeAspect="1"/>
          </p:cNvPicPr>
          <p:nvPr/>
        </p:nvPicPr>
        <p:blipFill>
          <a:blip r:embed="rId2"/>
          <a:stretch>
            <a:fillRect/>
          </a:stretch>
        </p:blipFill>
        <p:spPr>
          <a:xfrm>
            <a:off x="4019550" y="3074194"/>
            <a:ext cx="4152900" cy="1854200"/>
          </a:xfrm>
          <a:prstGeom prst="rect">
            <a:avLst/>
          </a:prstGeom>
        </p:spPr>
      </p:pic>
    </p:spTree>
    <p:extLst>
      <p:ext uri="{BB962C8B-B14F-4D97-AF65-F5344CB8AC3E}">
        <p14:creationId xmlns:p14="http://schemas.microsoft.com/office/powerpoint/2010/main" val="499298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CBBDB-0B5D-8449-AA20-08EFD41BA3CE}"/>
              </a:ext>
            </a:extLst>
          </p:cNvPr>
          <p:cNvSpPr>
            <a:spLocks noGrp="1"/>
          </p:cNvSpPr>
          <p:nvPr>
            <p:ph type="title"/>
          </p:nvPr>
        </p:nvSpPr>
        <p:spPr/>
        <p:txBody>
          <a:bodyPr/>
          <a:lstStyle/>
          <a:p>
            <a:r>
              <a:rPr lang="en-US" dirty="0"/>
              <a:t>Lists vs. Dictionaries</a:t>
            </a:r>
          </a:p>
        </p:txBody>
      </p:sp>
      <p:sp>
        <p:nvSpPr>
          <p:cNvPr id="3" name="Content Placeholder 2">
            <a:extLst>
              <a:ext uri="{FF2B5EF4-FFF2-40B4-BE49-F238E27FC236}">
                <a16:creationId xmlns:a16="http://schemas.microsoft.com/office/drawing/2014/main" id="{21BE6E12-6B58-6E42-A947-35A3E89ADAC2}"/>
              </a:ext>
            </a:extLst>
          </p:cNvPr>
          <p:cNvSpPr>
            <a:spLocks noGrp="1"/>
          </p:cNvSpPr>
          <p:nvPr>
            <p:ph idx="1"/>
          </p:nvPr>
        </p:nvSpPr>
        <p:spPr/>
        <p:txBody>
          <a:bodyPr/>
          <a:lstStyle/>
          <a:p>
            <a:r>
              <a:rPr lang="en-US" dirty="0"/>
              <a:t>A dictionary is an </a:t>
            </a:r>
            <a:r>
              <a:rPr lang="en-US" b="1" dirty="0"/>
              <a:t>unordered</a:t>
            </a:r>
            <a:r>
              <a:rPr lang="en-US" dirty="0"/>
              <a:t> collection of </a:t>
            </a:r>
            <a:r>
              <a:rPr lang="en-US" b="1" dirty="0" err="1"/>
              <a:t>key:value</a:t>
            </a:r>
            <a:r>
              <a:rPr lang="en-US" b="1" dirty="0"/>
              <a:t> </a:t>
            </a:r>
            <a:r>
              <a:rPr lang="en-US" dirty="0"/>
              <a:t>pairs</a:t>
            </a:r>
          </a:p>
          <a:p>
            <a:r>
              <a:rPr lang="en-US" dirty="0"/>
              <a:t>Instead of looking up a value by an index, you look them up by a </a:t>
            </a:r>
            <a:r>
              <a:rPr lang="en-US" b="1" dirty="0"/>
              <a:t>key</a:t>
            </a:r>
            <a:endParaRPr lang="en-US" dirty="0"/>
          </a:p>
          <a:p>
            <a:endParaRPr lang="en-US" dirty="0"/>
          </a:p>
        </p:txBody>
      </p:sp>
      <p:pic>
        <p:nvPicPr>
          <p:cNvPr id="5" name="Picture 4">
            <a:extLst>
              <a:ext uri="{FF2B5EF4-FFF2-40B4-BE49-F238E27FC236}">
                <a16:creationId xmlns:a16="http://schemas.microsoft.com/office/drawing/2014/main" id="{FF00A61F-FCA5-2743-BC0E-628DDDC3A5F6}"/>
              </a:ext>
            </a:extLst>
          </p:cNvPr>
          <p:cNvPicPr>
            <a:picLocks noChangeAspect="1"/>
          </p:cNvPicPr>
          <p:nvPr/>
        </p:nvPicPr>
        <p:blipFill>
          <a:blip r:embed="rId2"/>
          <a:stretch>
            <a:fillRect/>
          </a:stretch>
        </p:blipFill>
        <p:spPr>
          <a:xfrm>
            <a:off x="3505200" y="3613524"/>
            <a:ext cx="5181600" cy="1854200"/>
          </a:xfrm>
          <a:prstGeom prst="rect">
            <a:avLst/>
          </a:prstGeom>
        </p:spPr>
      </p:pic>
    </p:spTree>
    <p:extLst>
      <p:ext uri="{BB962C8B-B14F-4D97-AF65-F5344CB8AC3E}">
        <p14:creationId xmlns:p14="http://schemas.microsoft.com/office/powerpoint/2010/main" val="1423154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CBBDB-0B5D-8449-AA20-08EFD41BA3CE}"/>
              </a:ext>
            </a:extLst>
          </p:cNvPr>
          <p:cNvSpPr>
            <a:spLocks noGrp="1"/>
          </p:cNvSpPr>
          <p:nvPr>
            <p:ph type="title"/>
          </p:nvPr>
        </p:nvSpPr>
        <p:spPr/>
        <p:txBody>
          <a:bodyPr/>
          <a:lstStyle/>
          <a:p>
            <a:r>
              <a:rPr lang="en-US" dirty="0"/>
              <a:t>Lists vs. Dictionaries</a:t>
            </a:r>
          </a:p>
        </p:txBody>
      </p:sp>
      <p:sp>
        <p:nvSpPr>
          <p:cNvPr id="3" name="Content Placeholder 2">
            <a:extLst>
              <a:ext uri="{FF2B5EF4-FFF2-40B4-BE49-F238E27FC236}">
                <a16:creationId xmlns:a16="http://schemas.microsoft.com/office/drawing/2014/main" id="{21BE6E12-6B58-6E42-A947-35A3E89ADAC2}"/>
              </a:ext>
            </a:extLst>
          </p:cNvPr>
          <p:cNvSpPr>
            <a:spLocks noGrp="1"/>
          </p:cNvSpPr>
          <p:nvPr>
            <p:ph idx="1"/>
          </p:nvPr>
        </p:nvSpPr>
        <p:spPr/>
        <p:txBody>
          <a:bodyPr/>
          <a:lstStyle/>
          <a:p>
            <a:r>
              <a:rPr lang="en-US" dirty="0"/>
              <a:t>A dictionary can be converted to a list</a:t>
            </a:r>
          </a:p>
          <a:p>
            <a:r>
              <a:rPr lang="en-US" dirty="0"/>
              <a:t>list(</a:t>
            </a:r>
            <a:r>
              <a:rPr lang="en-US" dirty="0" err="1"/>
              <a:t>dictionary_object</a:t>
            </a:r>
            <a:r>
              <a:rPr lang="en-US" dirty="0"/>
              <a:t>): returns a list of keys</a:t>
            </a:r>
          </a:p>
          <a:p>
            <a:r>
              <a:rPr lang="en-US" dirty="0"/>
              <a:t>list(</a:t>
            </a:r>
            <a:r>
              <a:rPr lang="en-US" dirty="0" err="1"/>
              <a:t>dictionary_object.values</a:t>
            </a:r>
            <a:r>
              <a:rPr lang="en-US" dirty="0"/>
              <a:t>())</a:t>
            </a:r>
          </a:p>
          <a:p>
            <a:endParaRPr lang="en-US" dirty="0"/>
          </a:p>
        </p:txBody>
      </p:sp>
      <p:pic>
        <p:nvPicPr>
          <p:cNvPr id="4" name="Picture 3">
            <a:extLst>
              <a:ext uri="{FF2B5EF4-FFF2-40B4-BE49-F238E27FC236}">
                <a16:creationId xmlns:a16="http://schemas.microsoft.com/office/drawing/2014/main" id="{B8C9DFE5-FC31-C640-85ED-F252CAED33B8}"/>
              </a:ext>
            </a:extLst>
          </p:cNvPr>
          <p:cNvPicPr>
            <a:picLocks noChangeAspect="1"/>
          </p:cNvPicPr>
          <p:nvPr/>
        </p:nvPicPr>
        <p:blipFill>
          <a:blip r:embed="rId2"/>
          <a:stretch>
            <a:fillRect/>
          </a:stretch>
        </p:blipFill>
        <p:spPr>
          <a:xfrm>
            <a:off x="4210050" y="3874994"/>
            <a:ext cx="3771900" cy="1295400"/>
          </a:xfrm>
          <a:prstGeom prst="rect">
            <a:avLst/>
          </a:prstGeom>
        </p:spPr>
      </p:pic>
    </p:spTree>
    <p:extLst>
      <p:ext uri="{BB962C8B-B14F-4D97-AF65-F5344CB8AC3E}">
        <p14:creationId xmlns:p14="http://schemas.microsoft.com/office/powerpoint/2010/main" val="3177528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0D93E-5A9E-164F-BB65-32FBE001750D}"/>
              </a:ext>
            </a:extLst>
          </p:cNvPr>
          <p:cNvSpPr>
            <a:spLocks noGrp="1"/>
          </p:cNvSpPr>
          <p:nvPr>
            <p:ph type="title"/>
          </p:nvPr>
        </p:nvSpPr>
        <p:spPr/>
        <p:txBody>
          <a:bodyPr/>
          <a:lstStyle/>
          <a:p>
            <a:r>
              <a:rPr lang="en-US" dirty="0" err="1"/>
              <a:t>Numpy</a:t>
            </a:r>
            <a:endParaRPr lang="en-US" dirty="0"/>
          </a:p>
        </p:txBody>
      </p:sp>
      <p:sp>
        <p:nvSpPr>
          <p:cNvPr id="3" name="Content Placeholder 2">
            <a:extLst>
              <a:ext uri="{FF2B5EF4-FFF2-40B4-BE49-F238E27FC236}">
                <a16:creationId xmlns:a16="http://schemas.microsoft.com/office/drawing/2014/main" id="{002409F3-2E24-924C-AB63-D06D055F5191}"/>
              </a:ext>
            </a:extLst>
          </p:cNvPr>
          <p:cNvSpPr>
            <a:spLocks noGrp="1"/>
          </p:cNvSpPr>
          <p:nvPr>
            <p:ph idx="1"/>
          </p:nvPr>
        </p:nvSpPr>
        <p:spPr/>
        <p:txBody>
          <a:bodyPr/>
          <a:lstStyle/>
          <a:p>
            <a:r>
              <a:rPr lang="en-US" dirty="0"/>
              <a:t>Core library for scientific computing</a:t>
            </a:r>
          </a:p>
          <a:p>
            <a:r>
              <a:rPr lang="en-US" dirty="0"/>
              <a:t>Provides a really good multi-dimensional array object + tools for working with that array</a:t>
            </a:r>
          </a:p>
          <a:p>
            <a:r>
              <a:rPr lang="en-US" dirty="0"/>
              <a:t>What’s an array?</a:t>
            </a:r>
          </a:p>
          <a:p>
            <a:pPr lvl="1"/>
            <a:r>
              <a:rPr lang="en-US" dirty="0"/>
              <a:t>A grid of values</a:t>
            </a:r>
          </a:p>
          <a:p>
            <a:pPr lvl="1"/>
            <a:r>
              <a:rPr lang="en-US" dirty="0"/>
              <a:t>All of the same type</a:t>
            </a:r>
          </a:p>
          <a:p>
            <a:pPr lvl="1"/>
            <a:r>
              <a:rPr lang="en-US" dirty="0"/>
              <a:t>Number of dimensions is the </a:t>
            </a:r>
            <a:r>
              <a:rPr lang="en-US" i="1" dirty="0"/>
              <a:t>rank</a:t>
            </a:r>
            <a:r>
              <a:rPr lang="en-US" dirty="0"/>
              <a:t> of the array</a:t>
            </a:r>
          </a:p>
          <a:p>
            <a:pPr lvl="1"/>
            <a:r>
              <a:rPr lang="en-US" dirty="0"/>
              <a:t>The </a:t>
            </a:r>
            <a:r>
              <a:rPr lang="en-US" i="1" dirty="0"/>
              <a:t>shape</a:t>
            </a:r>
            <a:r>
              <a:rPr lang="en-US" dirty="0"/>
              <a:t> of an array is a tuple of integers giving the size of the array along each dimension</a:t>
            </a:r>
          </a:p>
        </p:txBody>
      </p:sp>
    </p:spTree>
    <p:extLst>
      <p:ext uri="{BB962C8B-B14F-4D97-AF65-F5344CB8AC3E}">
        <p14:creationId xmlns:p14="http://schemas.microsoft.com/office/powerpoint/2010/main" val="332131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19C78-36B5-8746-A69B-2115E0EBADC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D7CD0EE-2EBA-2246-A156-76D1E0E4FEC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77D7684-4376-8F45-8198-E287B23E962D}"/>
              </a:ext>
            </a:extLst>
          </p:cNvPr>
          <p:cNvPicPr>
            <a:picLocks noChangeAspect="1"/>
          </p:cNvPicPr>
          <p:nvPr/>
        </p:nvPicPr>
        <p:blipFill>
          <a:blip r:embed="rId2"/>
          <a:stretch>
            <a:fillRect/>
          </a:stretch>
        </p:blipFill>
        <p:spPr>
          <a:xfrm>
            <a:off x="1524000" y="876300"/>
            <a:ext cx="9144000" cy="5105400"/>
          </a:xfrm>
          <a:prstGeom prst="rect">
            <a:avLst/>
          </a:prstGeom>
        </p:spPr>
      </p:pic>
    </p:spTree>
    <p:extLst>
      <p:ext uri="{BB962C8B-B14F-4D97-AF65-F5344CB8AC3E}">
        <p14:creationId xmlns:p14="http://schemas.microsoft.com/office/powerpoint/2010/main" val="4019359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8B76A-97B8-9440-8EF9-93A481666FCE}"/>
              </a:ext>
            </a:extLst>
          </p:cNvPr>
          <p:cNvSpPr>
            <a:spLocks noGrp="1"/>
          </p:cNvSpPr>
          <p:nvPr>
            <p:ph type="title"/>
          </p:nvPr>
        </p:nvSpPr>
        <p:spPr/>
        <p:txBody>
          <a:bodyPr/>
          <a:lstStyle/>
          <a:p>
            <a:r>
              <a:rPr lang="en-US" dirty="0"/>
              <a:t>Why not lists?</a:t>
            </a:r>
          </a:p>
        </p:txBody>
      </p:sp>
      <p:sp>
        <p:nvSpPr>
          <p:cNvPr id="3" name="Content Placeholder 2">
            <a:extLst>
              <a:ext uri="{FF2B5EF4-FFF2-40B4-BE49-F238E27FC236}">
                <a16:creationId xmlns:a16="http://schemas.microsoft.com/office/drawing/2014/main" id="{571DD55A-87B3-4A4C-ABC1-F728568D3231}"/>
              </a:ext>
            </a:extLst>
          </p:cNvPr>
          <p:cNvSpPr>
            <a:spLocks noGrp="1"/>
          </p:cNvSpPr>
          <p:nvPr>
            <p:ph idx="1"/>
          </p:nvPr>
        </p:nvSpPr>
        <p:spPr/>
        <p:txBody>
          <a:bodyPr/>
          <a:lstStyle/>
          <a:p>
            <a:r>
              <a:rPr lang="en-US" dirty="0"/>
              <a:t>Python lists can store the same information, but </a:t>
            </a:r>
            <a:r>
              <a:rPr lang="en-US" dirty="0" err="1"/>
              <a:t>numpy</a:t>
            </a:r>
            <a:r>
              <a:rPr lang="en-US" dirty="0"/>
              <a:t> is superior in terms of:</a:t>
            </a:r>
          </a:p>
          <a:p>
            <a:endParaRPr lang="en-US" dirty="0"/>
          </a:p>
          <a:p>
            <a:pPr lvl="1"/>
            <a:r>
              <a:rPr lang="en-US" dirty="0"/>
              <a:t>Size: take up less space in memory</a:t>
            </a:r>
          </a:p>
          <a:p>
            <a:pPr lvl="1"/>
            <a:endParaRPr lang="en-US" dirty="0"/>
          </a:p>
          <a:p>
            <a:pPr lvl="1"/>
            <a:r>
              <a:rPr lang="en-US" dirty="0"/>
              <a:t>Performance: implementation is faster than lists</a:t>
            </a:r>
          </a:p>
          <a:p>
            <a:pPr lvl="1"/>
            <a:endParaRPr lang="en-US" dirty="0"/>
          </a:p>
          <a:p>
            <a:pPr lvl="1"/>
            <a:r>
              <a:rPr lang="en-US" dirty="0"/>
              <a:t>Functionality: NumPy has built in, optimized functions such as linear algebra operations</a:t>
            </a:r>
          </a:p>
        </p:txBody>
      </p:sp>
    </p:spTree>
    <p:extLst>
      <p:ext uri="{BB962C8B-B14F-4D97-AF65-F5344CB8AC3E}">
        <p14:creationId xmlns:p14="http://schemas.microsoft.com/office/powerpoint/2010/main" val="7970201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3682</TotalTime>
  <Words>942</Words>
  <Application>Microsoft Macintosh PowerPoint</Application>
  <PresentationFormat>Widescreen</PresentationFormat>
  <Paragraphs>108</Paragraphs>
  <Slides>24</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CS1070: Taming Big Data</vt:lpstr>
      <vt:lpstr>Logistics</vt:lpstr>
      <vt:lpstr>Review</vt:lpstr>
      <vt:lpstr>Lists vs. Dictionaries</vt:lpstr>
      <vt:lpstr>Lists vs. Dictionaries</vt:lpstr>
      <vt:lpstr>Lists vs. Dictionaries</vt:lpstr>
      <vt:lpstr>Numpy</vt:lpstr>
      <vt:lpstr>PowerPoint Presentation</vt:lpstr>
      <vt:lpstr>Why not lists?</vt:lpstr>
      <vt:lpstr>Creating Numpy Arrays</vt:lpstr>
      <vt:lpstr>Computing the Mean w/ Lists vs Arrays</vt:lpstr>
      <vt:lpstr>NumPy Documentation</vt:lpstr>
      <vt:lpstr>Pandas</vt:lpstr>
      <vt:lpstr>Pandas DataFrame</vt:lpstr>
      <vt:lpstr>Pandas DataFrame</vt:lpstr>
      <vt:lpstr>Pandas DataFrame</vt:lpstr>
      <vt:lpstr>Different Types of Data Science Problems</vt:lpstr>
      <vt:lpstr>Predictive Modeling</vt:lpstr>
      <vt:lpstr>Types of Predictive Modeling</vt:lpstr>
      <vt:lpstr>PowerPoint Presentation</vt:lpstr>
      <vt:lpstr>Supervised vs. Unsupervised Learning</vt:lpstr>
      <vt:lpstr>Pandas DataFrame</vt:lpstr>
      <vt:lpstr>Ideas?</vt:lpstr>
      <vt:lpstr>Step 1) Data Exploration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CS1070: Taming Big Data</dc:title>
  <dc:creator>Abby Stylianou</dc:creator>
  <cp:lastModifiedBy>Abby Stylianou</cp:lastModifiedBy>
  <cp:revision>31</cp:revision>
  <dcterms:created xsi:type="dcterms:W3CDTF">2020-01-22T15:02:19Z</dcterms:created>
  <dcterms:modified xsi:type="dcterms:W3CDTF">2020-02-03T19:18:01Z</dcterms:modified>
</cp:coreProperties>
</file>

<file path=docProps/thumbnail.jpeg>
</file>